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004000" cy="20116800"/>
  <p:notesSz cx="7010400" cy="9296400"/>
  <p:defaultTextStyle>
    <a:defPPr>
      <a:defRPr lang="en-US"/>
    </a:defPPr>
    <a:lvl1pPr algn="l" defTabSz="3027363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512888" indent="-1055688" algn="l" defTabSz="3027363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027363" indent="-2112963" algn="l" defTabSz="3027363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543425" indent="-3171825" algn="l" defTabSz="3027363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6057900" indent="-4229100" algn="l" defTabSz="3027363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5">
          <p15:clr>
            <a:srgbClr val="A4A3A4"/>
          </p15:clr>
        </p15:guide>
        <p15:guide id="2" orient="horz" pos="12370">
          <p15:clr>
            <a:srgbClr val="A4A3A4"/>
          </p15:clr>
        </p15:guide>
        <p15:guide id="3" orient="horz" pos="7883">
          <p15:clr>
            <a:srgbClr val="A4A3A4"/>
          </p15:clr>
        </p15:guide>
        <p15:guide id="4" orient="horz" pos="1556">
          <p15:clr>
            <a:srgbClr val="A4A3A4"/>
          </p15:clr>
        </p15:guide>
        <p15:guide id="5" orient="horz">
          <p15:clr>
            <a:srgbClr val="A4A3A4"/>
          </p15:clr>
        </p15:guide>
        <p15:guide id="6" pos="10288">
          <p15:clr>
            <a:srgbClr val="A4A3A4"/>
          </p15:clr>
        </p15:guide>
        <p15:guide id="7" pos="423">
          <p15:clr>
            <a:srgbClr val="A4A3A4"/>
          </p15:clr>
        </p15:guide>
        <p15:guide id="8" pos="19948">
          <p15:clr>
            <a:srgbClr val="A4A3A4"/>
          </p15:clr>
        </p15:guide>
        <p15:guide id="9">
          <p15:clr>
            <a:srgbClr val="A4A3A4"/>
          </p15:clr>
        </p15:guide>
        <p15:guide id="10" pos="5363">
          <p15:clr>
            <a:srgbClr val="A4A3A4"/>
          </p15:clr>
        </p15:guide>
        <p15:guide id="11" pos="14831">
          <p15:clr>
            <a:srgbClr val="A4A3A4"/>
          </p15:clr>
        </p15:guide>
        <p15:guide id="12" pos="15197">
          <p15:clr>
            <a:srgbClr val="A4A3A4"/>
          </p15:clr>
        </p15:guide>
        <p15:guide id="13" pos="2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zabeigi, Yasa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5903" autoAdjust="0"/>
  </p:normalViewPr>
  <p:slideViewPr>
    <p:cSldViewPr snapToGrid="0">
      <p:cViewPr varScale="1">
        <p:scale>
          <a:sx n="35" d="100"/>
          <a:sy n="35" d="100"/>
        </p:scale>
        <p:origin x="1890" y="78"/>
      </p:cViewPr>
      <p:guideLst>
        <p:guide orient="horz" pos="2055"/>
        <p:guide orient="horz" pos="12370"/>
        <p:guide orient="horz" pos="7883"/>
        <p:guide orient="horz" pos="1556"/>
        <p:guide orient="horz"/>
        <p:guide pos="10288"/>
        <p:guide pos="423"/>
        <p:guide pos="19948"/>
        <p:guide/>
        <p:guide pos="5363"/>
        <p:guide pos="14831"/>
        <p:guide pos="15197"/>
        <p:guide pos="2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9BC1DB-E5DD-BC8C-BF53-48B66B1E0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61920" tIns="30960" rIns="61920" bIns="30960" rtlCol="0"/>
          <a:lstStyle>
            <a:lvl1pPr algn="l" defTabSz="3028884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5EA0A-8874-7BB9-C234-01F39A5CB5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61920" tIns="30960" rIns="61920" bIns="30960" rtlCol="0"/>
          <a:lstStyle>
            <a:lvl1pPr algn="r" defTabSz="3028884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fld id="{DB92F116-11EA-B447-827E-D30D141B4B14}" type="datetimeFigureOut">
              <a:rPr lang="en-US"/>
              <a:pPr>
                <a:defRPr/>
              </a:pPr>
              <a:t>12/3/2025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B68D98-795F-E562-6807-A1E499A57D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696913"/>
            <a:ext cx="55467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920" tIns="30960" rIns="61920" bIns="3096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328C38-C4FB-A336-6BFB-C98ED88F0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vert="horz" lIns="61920" tIns="30960" rIns="61920" bIns="3096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A6FCB-499D-A00C-2F58-68FDB08974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61920" tIns="30960" rIns="61920" bIns="30960" rtlCol="0" anchor="b"/>
          <a:lstStyle>
            <a:lvl1pPr algn="l" defTabSz="3028884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CF98E-CD36-21F9-39E4-FB3288489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61920" tIns="30960" rIns="61920" bIns="309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91738E68-10FB-3545-AEA9-465134E7A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9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E0D0DBFC-82C5-ABAE-44DA-B87FBC699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Notes Placeholder 2">
            <a:extLst>
              <a:ext uri="{FF2B5EF4-FFF2-40B4-BE49-F238E27FC236}">
                <a16:creationId xmlns:a16="http://schemas.microsoft.com/office/drawing/2014/main" id="{01F66701-0289-F937-5D7A-BD5160C535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C4FB5BD5-401D-7E3F-1DF9-323C5231A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027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027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027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027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3D5A93-BFBD-1444-B0BB-6EDFCDCF8FB1}" type="slidenum">
              <a:rPr lang="en-US" altLang="en-US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249250"/>
            <a:ext cx="27203400" cy="4312073"/>
          </a:xfrm>
        </p:spPr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1399520"/>
            <a:ext cx="22402800" cy="5140960"/>
          </a:xfr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30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6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7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9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60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2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22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8" tIns="45719" rIns="91438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9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2664" y="2360935"/>
            <a:ext cx="25919908" cy="50352535"/>
          </a:xfrm>
        </p:spPr>
        <p:txBody>
          <a:bodyPr vert="eaVert"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837" y="2360935"/>
            <a:ext cx="77237429" cy="50352535"/>
          </a:xfrm>
        </p:spPr>
        <p:txBody>
          <a:bodyPr vert="eaVert" lIns="91438" tIns="45719" rIns="91438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9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8" tIns="45719" rIns="91438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6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6" y="12926908"/>
            <a:ext cx="27203400" cy="3995420"/>
          </a:xfrm>
        </p:spPr>
        <p:txBody>
          <a:bodyPr lIns="91438" tIns="45719" rIns="91438" bIns="45719" anchor="t"/>
          <a:lstStyle>
            <a:lvl1pPr algn="l">
              <a:defRPr sz="1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6" y="8526360"/>
            <a:ext cx="27203400" cy="4400549"/>
          </a:xfrm>
        </p:spPr>
        <p:txBody>
          <a:bodyPr lIns="91438" tIns="45719" rIns="91438" bIns="45719" anchor="b"/>
          <a:lstStyle>
            <a:lvl1pPr marL="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1pPr>
            <a:lvl2pPr marL="151521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30437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5657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6060876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5760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909131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60653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2121751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44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835" y="13769765"/>
            <a:ext cx="51578667" cy="38943702"/>
          </a:xfrm>
        </p:spPr>
        <p:txBody>
          <a:bodyPr lIns="91438" tIns="45719" rIns="91438" bIns="45719"/>
          <a:lstStyle>
            <a:lvl1pPr>
              <a:defRPr sz="9300"/>
            </a:lvl1pPr>
            <a:lvl2pPr>
              <a:defRPr sz="8000"/>
            </a:lvl2pPr>
            <a:lvl3pPr>
              <a:defRPr sz="66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73903" y="13769765"/>
            <a:ext cx="51578671" cy="38943702"/>
          </a:xfrm>
        </p:spPr>
        <p:txBody>
          <a:bodyPr lIns="91438" tIns="45719" rIns="91438" bIns="45719"/>
          <a:lstStyle>
            <a:lvl1pPr>
              <a:defRPr sz="9300"/>
            </a:lvl1pPr>
            <a:lvl2pPr>
              <a:defRPr sz="8000"/>
            </a:lvl2pPr>
            <a:lvl3pPr>
              <a:defRPr sz="66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59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05605"/>
            <a:ext cx="28803600" cy="3352800"/>
          </a:xfr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2" y="4503000"/>
            <a:ext cx="14140658" cy="1876635"/>
          </a:xfrm>
        </p:spPr>
        <p:txBody>
          <a:bodyPr lIns="91438" tIns="45719" rIns="91438" bIns="45719" anchor="b"/>
          <a:lstStyle>
            <a:lvl1pPr marL="0" indent="0">
              <a:buNone/>
              <a:defRPr sz="8000" b="1"/>
            </a:lvl1pPr>
            <a:lvl2pPr marL="1515219" indent="0">
              <a:buNone/>
              <a:defRPr sz="6600" b="1"/>
            </a:lvl2pPr>
            <a:lvl3pPr marL="3030437" indent="0">
              <a:buNone/>
              <a:defRPr sz="6000" b="1"/>
            </a:lvl3pPr>
            <a:lvl4pPr marL="4545657" indent="0">
              <a:buNone/>
              <a:defRPr sz="5300" b="1"/>
            </a:lvl4pPr>
            <a:lvl5pPr marL="6060876" indent="0">
              <a:buNone/>
              <a:defRPr sz="5300" b="1"/>
            </a:lvl5pPr>
            <a:lvl6pPr marL="7576095" indent="0">
              <a:buNone/>
              <a:defRPr sz="5300" b="1"/>
            </a:lvl6pPr>
            <a:lvl7pPr marL="9091313" indent="0">
              <a:buNone/>
              <a:defRPr sz="5300" b="1"/>
            </a:lvl7pPr>
            <a:lvl8pPr marL="10606533" indent="0">
              <a:buNone/>
              <a:defRPr sz="5300" b="1"/>
            </a:lvl8pPr>
            <a:lvl9pPr marL="12121751" indent="0">
              <a:buNone/>
              <a:defRPr sz="5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2" y="6379635"/>
            <a:ext cx="14140658" cy="11590445"/>
          </a:xfrm>
        </p:spPr>
        <p:txBody>
          <a:bodyPr lIns="91438" tIns="45719" rIns="91438" bIns="45719"/>
          <a:lstStyle>
            <a:lvl1pPr>
              <a:defRPr sz="8000"/>
            </a:lvl1pPr>
            <a:lvl2pPr>
              <a:defRPr sz="66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4503000"/>
            <a:ext cx="14146213" cy="1876635"/>
          </a:xfrm>
        </p:spPr>
        <p:txBody>
          <a:bodyPr lIns="91438" tIns="45719" rIns="91438" bIns="45719" anchor="b"/>
          <a:lstStyle>
            <a:lvl1pPr marL="0" indent="0">
              <a:buNone/>
              <a:defRPr sz="8000" b="1"/>
            </a:lvl1pPr>
            <a:lvl2pPr marL="1515219" indent="0">
              <a:buNone/>
              <a:defRPr sz="6600" b="1"/>
            </a:lvl2pPr>
            <a:lvl3pPr marL="3030437" indent="0">
              <a:buNone/>
              <a:defRPr sz="6000" b="1"/>
            </a:lvl3pPr>
            <a:lvl4pPr marL="4545657" indent="0">
              <a:buNone/>
              <a:defRPr sz="5300" b="1"/>
            </a:lvl4pPr>
            <a:lvl5pPr marL="6060876" indent="0">
              <a:buNone/>
              <a:defRPr sz="5300" b="1"/>
            </a:lvl5pPr>
            <a:lvl6pPr marL="7576095" indent="0">
              <a:buNone/>
              <a:defRPr sz="5300" b="1"/>
            </a:lvl6pPr>
            <a:lvl7pPr marL="9091313" indent="0">
              <a:buNone/>
              <a:defRPr sz="5300" b="1"/>
            </a:lvl7pPr>
            <a:lvl8pPr marL="10606533" indent="0">
              <a:buNone/>
              <a:defRPr sz="5300" b="1"/>
            </a:lvl8pPr>
            <a:lvl9pPr marL="12121751" indent="0">
              <a:buNone/>
              <a:defRPr sz="5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89" y="6379635"/>
            <a:ext cx="14146213" cy="11590445"/>
          </a:xfrm>
        </p:spPr>
        <p:txBody>
          <a:bodyPr lIns="91438" tIns="45719" rIns="91438" bIns="45719"/>
          <a:lstStyle>
            <a:lvl1pPr>
              <a:defRPr sz="8000"/>
            </a:lvl1pPr>
            <a:lvl2pPr>
              <a:defRPr sz="66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09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0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800947"/>
            <a:ext cx="10529096" cy="3408680"/>
          </a:xfrm>
        </p:spPr>
        <p:txBody>
          <a:bodyPr lIns="91438" tIns="45719" rIns="91438" bIns="45719" anchor="b"/>
          <a:lstStyle>
            <a:lvl1pPr algn="l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5" y="800950"/>
            <a:ext cx="17891125" cy="17169131"/>
          </a:xfrm>
        </p:spPr>
        <p:txBody>
          <a:bodyPr lIns="91438" tIns="45719" rIns="91438" bIns="45719"/>
          <a:lstStyle>
            <a:lvl1pPr>
              <a:defRPr sz="10600"/>
            </a:lvl1pPr>
            <a:lvl2pPr>
              <a:defRPr sz="9300"/>
            </a:lvl2pPr>
            <a:lvl3pPr>
              <a:defRPr sz="80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4209630"/>
            <a:ext cx="10529096" cy="13760451"/>
          </a:xfrm>
        </p:spPr>
        <p:txBody>
          <a:bodyPr lIns="91438" tIns="45719" rIns="91438" bIns="45719"/>
          <a:lstStyle>
            <a:lvl1pPr marL="0" indent="0">
              <a:buNone/>
              <a:defRPr sz="4600"/>
            </a:lvl1pPr>
            <a:lvl2pPr marL="1515219" indent="0">
              <a:buNone/>
              <a:defRPr sz="4000"/>
            </a:lvl2pPr>
            <a:lvl3pPr marL="3030437" indent="0">
              <a:buNone/>
              <a:defRPr sz="3300"/>
            </a:lvl3pPr>
            <a:lvl4pPr marL="4545657" indent="0">
              <a:buNone/>
              <a:defRPr sz="3000"/>
            </a:lvl4pPr>
            <a:lvl5pPr marL="6060876" indent="0">
              <a:buNone/>
              <a:defRPr sz="3000"/>
            </a:lvl5pPr>
            <a:lvl6pPr marL="7576095" indent="0">
              <a:buNone/>
              <a:defRPr sz="3000"/>
            </a:lvl6pPr>
            <a:lvl7pPr marL="9091313" indent="0">
              <a:buNone/>
              <a:defRPr sz="3000"/>
            </a:lvl7pPr>
            <a:lvl8pPr marL="10606533" indent="0">
              <a:buNone/>
              <a:defRPr sz="3000"/>
            </a:lvl8pPr>
            <a:lvl9pPr marL="1212175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86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14081762"/>
            <a:ext cx="19202400" cy="1662431"/>
          </a:xfrm>
        </p:spPr>
        <p:txBody>
          <a:bodyPr lIns="91438" tIns="45719" rIns="91438" bIns="45719" anchor="b"/>
          <a:lstStyle>
            <a:lvl1pPr algn="l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1797473"/>
            <a:ext cx="19202400" cy="12070080"/>
          </a:xfrm>
        </p:spPr>
        <p:txBody>
          <a:bodyPr vert="horz" wrap="square" lIns="303044" tIns="151522" rIns="303044" bIns="151522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10600"/>
            </a:lvl1pPr>
            <a:lvl2pPr marL="1515219" indent="0">
              <a:buNone/>
              <a:defRPr sz="9300"/>
            </a:lvl2pPr>
            <a:lvl3pPr marL="3030437" indent="0">
              <a:buNone/>
              <a:defRPr sz="8000"/>
            </a:lvl3pPr>
            <a:lvl4pPr marL="4545657" indent="0">
              <a:buNone/>
              <a:defRPr sz="6600"/>
            </a:lvl4pPr>
            <a:lvl5pPr marL="6060876" indent="0">
              <a:buNone/>
              <a:defRPr sz="6600"/>
            </a:lvl5pPr>
            <a:lvl6pPr marL="7576095" indent="0">
              <a:buNone/>
              <a:defRPr sz="6600"/>
            </a:lvl6pPr>
            <a:lvl7pPr marL="9091313" indent="0">
              <a:buNone/>
              <a:defRPr sz="6600"/>
            </a:lvl7pPr>
            <a:lvl8pPr marL="10606533" indent="0">
              <a:buNone/>
              <a:defRPr sz="6600"/>
            </a:lvl8pPr>
            <a:lvl9pPr marL="12121751" indent="0">
              <a:buNone/>
              <a:defRPr sz="6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15744193"/>
            <a:ext cx="19202400" cy="2360929"/>
          </a:xfrm>
        </p:spPr>
        <p:txBody>
          <a:bodyPr lIns="91438" tIns="45719" rIns="91438" bIns="45719"/>
          <a:lstStyle>
            <a:lvl1pPr marL="0" indent="0">
              <a:buNone/>
              <a:defRPr sz="4600"/>
            </a:lvl1pPr>
            <a:lvl2pPr marL="1515219" indent="0">
              <a:buNone/>
              <a:defRPr sz="4000"/>
            </a:lvl2pPr>
            <a:lvl3pPr marL="3030437" indent="0">
              <a:buNone/>
              <a:defRPr sz="3300"/>
            </a:lvl3pPr>
            <a:lvl4pPr marL="4545657" indent="0">
              <a:buNone/>
              <a:defRPr sz="3000"/>
            </a:lvl4pPr>
            <a:lvl5pPr marL="6060876" indent="0">
              <a:buNone/>
              <a:defRPr sz="3000"/>
            </a:lvl5pPr>
            <a:lvl6pPr marL="7576095" indent="0">
              <a:buNone/>
              <a:defRPr sz="3000"/>
            </a:lvl6pPr>
            <a:lvl7pPr marL="9091313" indent="0">
              <a:buNone/>
              <a:defRPr sz="3000"/>
            </a:lvl7pPr>
            <a:lvl8pPr marL="10606533" indent="0">
              <a:buNone/>
              <a:defRPr sz="3000"/>
            </a:lvl8pPr>
            <a:lvl9pPr marL="1212175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31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282C05D-A382-032C-3CF2-12399D4B39D5}"/>
              </a:ext>
            </a:extLst>
          </p:cNvPr>
          <p:cNvSpPr/>
          <p:nvPr userDrawn="1"/>
        </p:nvSpPr>
        <p:spPr>
          <a:xfrm>
            <a:off x="671513" y="2468563"/>
            <a:ext cx="30675262" cy="542925"/>
          </a:xfrm>
          <a:prstGeom prst="rect">
            <a:avLst/>
          </a:prstGeom>
          <a:solidFill>
            <a:srgbClr val="F47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defRPr/>
            </a:pPr>
            <a:endParaRPr lang="en-US" dirty="0">
              <a:ln>
                <a:solidFill>
                  <a:srgbClr val="F47618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C659C-84EC-3984-F2A6-B89AB799B21E}"/>
              </a:ext>
            </a:extLst>
          </p:cNvPr>
          <p:cNvSpPr/>
          <p:nvPr userDrawn="1"/>
        </p:nvSpPr>
        <p:spPr>
          <a:xfrm>
            <a:off x="668338" y="276225"/>
            <a:ext cx="30675262" cy="542925"/>
          </a:xfrm>
          <a:prstGeom prst="rect">
            <a:avLst/>
          </a:prstGeom>
          <a:solidFill>
            <a:srgbClr val="F47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CCCA2-71C1-A28F-1F9F-33343A015ABB}"/>
              </a:ext>
            </a:extLst>
          </p:cNvPr>
          <p:cNvSpPr/>
          <p:nvPr userDrawn="1"/>
        </p:nvSpPr>
        <p:spPr>
          <a:xfrm rot="5400000">
            <a:off x="-887413" y="1379538"/>
            <a:ext cx="2735263" cy="528638"/>
          </a:xfrm>
          <a:prstGeom prst="rect">
            <a:avLst/>
          </a:prstGeom>
          <a:solidFill>
            <a:srgbClr val="F47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defRPr/>
            </a:pPr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B9117D4A-E30B-EB12-00A4-BFBA34361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438" y="274638"/>
            <a:ext cx="5270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7A96440-B6B3-EC4B-4FC8-9C2B6E513F1A}"/>
              </a:ext>
            </a:extLst>
          </p:cNvPr>
          <p:cNvSpPr/>
          <p:nvPr userDrawn="1"/>
        </p:nvSpPr>
        <p:spPr>
          <a:xfrm>
            <a:off x="427038" y="434975"/>
            <a:ext cx="31097537" cy="2362200"/>
          </a:xfrm>
          <a:prstGeom prst="rect">
            <a:avLst/>
          </a:prstGeom>
          <a:solidFill>
            <a:srgbClr val="005133"/>
          </a:solidFill>
          <a:ln w="38100">
            <a:solidFill>
              <a:srgbClr val="F47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defRPr/>
            </a:pPr>
            <a:endParaRPr lang="en-US" dirty="0">
              <a:ln w="76200">
                <a:solidFill>
                  <a:srgbClr val="F47618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27363" rtl="0" eaLnBrk="0" fontAlgn="base" hangingPunct="0">
        <a:spcBef>
          <a:spcPct val="0"/>
        </a:spcBef>
        <a:spcAft>
          <a:spcPct val="0"/>
        </a:spcAft>
        <a:defRPr sz="1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27363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2pPr>
      <a:lvl3pPr algn="ctr" defTabSz="3027363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3pPr>
      <a:lvl4pPr algn="ctr" defTabSz="3027363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4pPr>
      <a:lvl5pPr algn="ctr" defTabSz="3027363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5pPr>
      <a:lvl6pPr marL="457190" algn="ctr" defTabSz="3028884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6pPr>
      <a:lvl7pPr marL="914380" algn="ctr" defTabSz="3028884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7pPr>
      <a:lvl8pPr marL="1371570" algn="ctr" defTabSz="3028884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8pPr>
      <a:lvl9pPr marL="1828760" algn="ctr" defTabSz="3028884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Calibri" pitchFamily="34" charset="0"/>
        </a:defRPr>
      </a:lvl9pPr>
    </p:titleStyle>
    <p:bodyStyle>
      <a:lvl1pPr marL="1133475" indent="-1133475" algn="l" defTabSz="302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460625" indent="-944563" algn="l" defTabSz="302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3786188" indent="-755650" algn="l" defTabSz="302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5300663" indent="-755650" algn="l" defTabSz="302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816725" indent="-755650" algn="l" defTabSz="302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33704" indent="-757609" algn="l" defTabSz="3030437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848923" indent="-757609" algn="l" defTabSz="3030437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364142" indent="-757609" algn="l" defTabSz="3030437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79361" indent="-757609" algn="l" defTabSz="3030437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15219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30437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45657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060876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76095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091313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606533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121751" algn="l" defTabSz="3030437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docs.google.com/document/d/1Hm9T3Ux3dy0jqRAexFlgHPNPvQaY9oXl8HLk8vnMOjI/edit?usp=shari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EDF17-A2BC-F175-0BE2-2A10D0E6910E}"/>
              </a:ext>
            </a:extLst>
          </p:cNvPr>
          <p:cNvSpPr/>
          <p:nvPr/>
        </p:nvSpPr>
        <p:spPr>
          <a:xfrm>
            <a:off x="6502400" y="446088"/>
            <a:ext cx="18999200" cy="99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tabLst>
                <a:tab pos="11494835" algn="l"/>
              </a:tabLst>
              <a:defRPr/>
            </a:pPr>
            <a:endParaRPr lang="en-US" sz="55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9C1FA19-8AE1-B924-6361-E5FFAFF0DE20}"/>
              </a:ext>
            </a:extLst>
          </p:cNvPr>
          <p:cNvSpPr/>
          <p:nvPr/>
        </p:nvSpPr>
        <p:spPr>
          <a:xfrm>
            <a:off x="6967538" y="1717675"/>
            <a:ext cx="18103850" cy="99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tabLst>
                <a:tab pos="11494835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Yasamin Mirzabeigi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MD,  Andre Pinto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</a:p>
          <a:p>
            <a:pPr algn="ctr" defTabSz="3028884" eaLnBrk="1" hangingPunct="1">
              <a:tabLst>
                <a:tab pos="11494835" algn="l"/>
              </a:tabLst>
              <a:defRPr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920489A-76CA-1D4E-0349-DC15022F6576}"/>
              </a:ext>
            </a:extLst>
          </p:cNvPr>
          <p:cNvSpPr/>
          <p:nvPr/>
        </p:nvSpPr>
        <p:spPr>
          <a:xfrm>
            <a:off x="6281738" y="2049463"/>
            <a:ext cx="19604037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3028884" eaLnBrk="1" hangingPunct="1">
              <a:tabLst>
                <a:tab pos="11494835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Department of Pathology and Laboratory Medicine, University of Miami Miller School of Medicine, Miami, Florida</a:t>
            </a:r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B6F0A8E1-3F64-88CE-C8F9-4A1F59D13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" y="3108325"/>
            <a:ext cx="10088562" cy="7667624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571500" indent="-5715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3400" dirty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Fibroblast growth factor receptors (FGFRs) comprise a family of four transmembrane tyrosine kinase receptors (FGFR1–FGFR4) involved in cell proliferation, differentiation, and survival. Alterations in FGFR signaling have been identified in approximately 10% of gynecologic carcinomas.</a:t>
            </a:r>
          </a:p>
          <a:p>
            <a:pPr marL="0" indent="0"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FGFR inhibitors have demonstrated promising therapeutic activity across multiple solid tumors with </a:t>
            </a:r>
            <a:r>
              <a:rPr lang="en-US" altLang="en-US" sz="2800" i="1" dirty="0">
                <a:latin typeface="+mn-lt"/>
                <a:cs typeface="Arial" panose="020B0604020202020204" pitchFamily="34" charset="0"/>
              </a:rPr>
              <a:t>FGFR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alterations, suggesting the potential for targeted therapy in carcinomas of the gynecologic tract.</a:t>
            </a:r>
          </a:p>
          <a:p>
            <a:pPr marL="0" indent="0"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Immunohistochemistry (IHC) may serve as an accessible and cost-effective screening tool to identify patients eligible for FGFR-directed therapy. However, the correlation between FGFR molecular alterations and protein expression in gynecologic tumors has not been well-established to date.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78" name="Text Box 18">
            <a:extLst>
              <a:ext uri="{FF2B5EF4-FFF2-40B4-BE49-F238E27FC236}">
                <a16:creationId xmlns:a16="http://schemas.microsoft.com/office/drawing/2014/main" id="{BFE7AE15-AF92-A411-8465-B3856950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124994"/>
            <a:ext cx="960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en-US" altLang="en-US" sz="3600" b="1">
                <a:solidFill>
                  <a:srgbClr val="005133"/>
                </a:solidFill>
              </a:rPr>
              <a:t>Introduction</a:t>
            </a:r>
          </a:p>
        </p:txBody>
      </p:sp>
      <p:sp>
        <p:nvSpPr>
          <p:cNvPr id="3079" name="TextBox 2">
            <a:extLst>
              <a:ext uri="{FF2B5EF4-FFF2-40B4-BE49-F238E27FC236}">
                <a16:creationId xmlns:a16="http://schemas.microsoft.com/office/drawing/2014/main" id="{624139E1-3D10-5C3C-8693-FE563DD8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0121900"/>
            <a:ext cx="96218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en-US" altLang="en-US" sz="3000"/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A152B552-518D-1BBA-CBD4-8EF060BC5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2339" y="12702952"/>
            <a:ext cx="9231312" cy="4551189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</a:rPr>
              <a:t>FGFR2b overexpression is more common in FGFR2-altered tumors; however, it does not demonstrate a statistically significant association, as FGFR2b can also be expressed in FGFR wild-type carcinomas and normal endometrium.</a:t>
            </a:r>
          </a:p>
          <a:p>
            <a:pPr marL="0" indent="0">
              <a:defRPr/>
            </a:pPr>
            <a:endParaRPr lang="en-US" sz="270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</a:rPr>
              <a:t>FGFR3 IHC is specific (albeit not sensitive) and showed strong and statistically significant correlation with </a:t>
            </a:r>
            <a:r>
              <a:rPr lang="en-US" sz="2700" i="1" dirty="0">
                <a:solidFill>
                  <a:srgbClr val="000000"/>
                </a:solidFill>
                <a:latin typeface="+mn-lt"/>
              </a:rPr>
              <a:t>FGFR3</a:t>
            </a:r>
            <a:r>
              <a:rPr lang="en-US" sz="2700" dirty="0">
                <a:solidFill>
                  <a:srgbClr val="000000"/>
                </a:solidFill>
                <a:latin typeface="+mn-lt"/>
              </a:rPr>
              <a:t> alteration, while FGFR2b is more sensitive and demonstrated a positive but non-significant association with </a:t>
            </a:r>
            <a:r>
              <a:rPr lang="en-US" sz="2700" i="1" dirty="0">
                <a:solidFill>
                  <a:srgbClr val="000000"/>
                </a:solidFill>
                <a:latin typeface="+mn-lt"/>
              </a:rPr>
              <a:t>FGFR2</a:t>
            </a:r>
            <a:r>
              <a:rPr lang="en-US" sz="2700" dirty="0">
                <a:solidFill>
                  <a:srgbClr val="000000"/>
                </a:solidFill>
                <a:latin typeface="+mn-lt"/>
              </a:rPr>
              <a:t> alteration.</a:t>
            </a: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E61B0418-259A-AF86-88BC-2F4A8C92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4544" y="12754501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en-US" altLang="en-US" sz="3600" b="1" dirty="0">
                <a:solidFill>
                  <a:srgbClr val="005133"/>
                </a:solidFill>
              </a:rPr>
              <a:t>Conclusion</a:t>
            </a:r>
          </a:p>
        </p:txBody>
      </p:sp>
      <p:sp>
        <p:nvSpPr>
          <p:cNvPr id="3082" name="TextBox 2">
            <a:extLst>
              <a:ext uri="{FF2B5EF4-FFF2-40B4-BE49-F238E27FC236}">
                <a16:creationId xmlns:a16="http://schemas.microsoft.com/office/drawing/2014/main" id="{72EED1AC-FE8D-86C2-11F6-1EBA75427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63" y="10706100"/>
            <a:ext cx="967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3083" name="Rectangle 18">
            <a:extLst>
              <a:ext uri="{FF2B5EF4-FFF2-40B4-BE49-F238E27FC236}">
                <a16:creationId xmlns:a16="http://schemas.microsoft.com/office/drawing/2014/main" id="{90770F01-C974-515F-0641-D7EA9EF0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0675" y="4092575"/>
            <a:ext cx="9483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en-US" altLang="en-US" sz="3000"/>
          </a:p>
        </p:txBody>
      </p:sp>
      <p:sp>
        <p:nvSpPr>
          <p:cNvPr id="3085" name="Rectangle 8">
            <a:extLst>
              <a:ext uri="{FF2B5EF4-FFF2-40B4-BE49-F238E27FC236}">
                <a16:creationId xmlns:a16="http://schemas.microsoft.com/office/drawing/2014/main" id="{DE50120A-FD61-0B4B-27CF-A5B6EA2A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" y="10922000"/>
            <a:ext cx="10088562" cy="9066462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571500" indent="-5715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7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Retrospective review of 585 molecularly sequenced gynecologic malignancies yielded the selection of 30 cases with </a:t>
            </a:r>
            <a:r>
              <a:rPr lang="en-US" sz="2700" i="1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FGFR1</a:t>
            </a: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(n=11), </a:t>
            </a:r>
            <a:r>
              <a:rPr lang="en-US" sz="2700" kern="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FGFR2 (n=12), or FGFR3 (n=7) alterations, including pathogenic mutations, amplifications, fusions and those with intermediate results.</a:t>
            </a: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7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Seventeen </a:t>
            </a:r>
            <a:r>
              <a:rPr lang="en-US" sz="2700" i="1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FGFR </a:t>
            </a: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wild-type gynecologic carcinomas (NGS-confirmed) were randomly selected to serve as a cancer control group.</a:t>
            </a: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7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Twenty non-neoplastic gynecologic tract samples were included to assess physiologic expression (endometrium n=8, fallopian tube n=4, ovary n=3, cervix n=5).</a:t>
            </a: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7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IHC for FGFR2b and FGFR3 was performed on whole tissue sections and assessed for distribution (&lt;5%, 5–50%, &gt;50%) and intensity (+1, +2, +3). IHC positivity was defined as ≥2+ membranous staining in ≥5% of tumor cells.</a:t>
            </a: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7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kern="100" dirty="0">
                <a:solidFill>
                  <a:prstClr val="black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Statistical analysis was performed using Fisher’s exact test, with p &lt; 0.05 considered significant.</a:t>
            </a:r>
          </a:p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B338B368-E1C4-0257-97BE-AC776E4A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0968037"/>
            <a:ext cx="960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en-US" altLang="en-US" sz="3600" b="1" dirty="0">
                <a:solidFill>
                  <a:srgbClr val="005133"/>
                </a:solidFill>
              </a:rPr>
              <a:t>Methods </a:t>
            </a:r>
          </a:p>
        </p:txBody>
      </p:sp>
      <p:pic>
        <p:nvPicPr>
          <p:cNvPr id="3086" name="Picture 10">
            <a:extLst>
              <a:ext uri="{FF2B5EF4-FFF2-40B4-BE49-F238E27FC236}">
                <a16:creationId xmlns:a16="http://schemas.microsoft.com/office/drawing/2014/main" id="{74A0B092-07F4-282E-8775-83F9D2E15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163" y="784225"/>
            <a:ext cx="4714875" cy="1654175"/>
          </a:xfrm>
          <a:prstGeom prst="rect">
            <a:avLst/>
          </a:prstGeom>
          <a:solidFill>
            <a:schemeClr val="bg1"/>
          </a:solidFill>
          <a:ln w="38100">
            <a:solidFill>
              <a:srgbClr val="F47618"/>
            </a:solidFill>
            <a:miter lim="800000"/>
            <a:headEnd/>
            <a:tailEnd/>
          </a:ln>
        </p:spPr>
      </p:pic>
      <p:sp>
        <p:nvSpPr>
          <p:cNvPr id="3087" name="TextBox 2">
            <a:extLst>
              <a:ext uri="{FF2B5EF4-FFF2-40B4-BE49-F238E27FC236}">
                <a16:creationId xmlns:a16="http://schemas.microsoft.com/office/drawing/2014/main" id="{9CCFA519-4CD0-4446-7BD0-C81DEB87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336550"/>
            <a:ext cx="21328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latin typeface="TimesNewRomanPSMT"/>
              </a:rPr>
              <a:t>Immunohistochemical Evaluation of FGFR2b and FGFR3 in Gynecologic Malignancies: Correlation with Molecular Status</a:t>
            </a:r>
          </a:p>
        </p:txBody>
      </p:sp>
      <p:pic>
        <p:nvPicPr>
          <p:cNvPr id="3088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B3572593-8C8A-9773-3864-B518D49C6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5"/>
          <a:stretch>
            <a:fillRect/>
          </a:stretch>
        </p:blipFill>
        <p:spPr bwMode="auto">
          <a:xfrm>
            <a:off x="590550" y="784225"/>
            <a:ext cx="4748213" cy="17653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8452EFA5-4ADE-A444-03D2-220BFD6A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5588" y="3101974"/>
            <a:ext cx="21328062" cy="5027611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571500" indent="-5715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altLang="en-US" sz="3400" dirty="0">
              <a:latin typeface="+mn-lt"/>
              <a:cs typeface="Arial" panose="020B0604020202020204" pitchFamily="34" charset="0"/>
            </a:endParaRPr>
          </a:p>
          <a:p>
            <a:pPr marL="457200" lvl="1" indent="0">
              <a:defRPr/>
            </a:pPr>
            <a:endParaRPr lang="en-US" altLang="en-US" sz="3400" dirty="0">
              <a:latin typeface="+mn-lt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altLang="en-US" sz="2700" dirty="0">
              <a:latin typeface="+mn-lt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+mn-lt"/>
                <a:cs typeface="Arial" panose="020B0604020202020204" pitchFamily="34" charset="0"/>
              </a:rPr>
              <a:t>Among the 47 gynecologic carcinomas, FGFR2b protein overexpression was observed in 6/12 (50%) </a:t>
            </a: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FGFR2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-altered tumors compared with 8/35 (23%) non-FGFR2 tumors (Odds Ratio= 3.38).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+mn-lt"/>
                <a:cs typeface="Arial" panose="020B0604020202020204" pitchFamily="34" charset="0"/>
              </a:rPr>
              <a:t> Although this reflects a trend toward increased positivity in </a:t>
            </a: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FGFR2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-altered cancers, the association was not statistically significant (Fisher’s Exact Test p-value= 0.14) and did not correlate with the type of </a:t>
            </a: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FGFR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 alterations (mutations, amplifications, fusions and those with intermediate results).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+mn-lt"/>
                <a:cs typeface="Arial" panose="020B0604020202020204" pitchFamily="34" charset="0"/>
              </a:rPr>
              <a:t>FGFR3 IHC positivity showed a stronger and statistically significant association with </a:t>
            </a: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FGFR3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 alteration, occurring in 3/7 (43%)</a:t>
            </a: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 FGFR3-altered 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tumors versus 2/40 (5%) malignancies with wild-type </a:t>
            </a: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FGFR3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 (Odds Ratio= 14.25; Fisher’s Exact Test p-value=0.019).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700" i="1" dirty="0">
                <a:latin typeface="+mn-lt"/>
                <a:cs typeface="Arial" panose="020B0604020202020204" pitchFamily="34" charset="0"/>
              </a:rPr>
              <a:t>FGFR1</a:t>
            </a:r>
            <a:r>
              <a:rPr lang="en-US" altLang="en-US" sz="2700" dirty="0">
                <a:latin typeface="+mn-lt"/>
                <a:cs typeface="Arial" panose="020B0604020202020204" pitchFamily="34" charset="0"/>
              </a:rPr>
              <a:t>-altered tumors showed no clear relationship with either FGFR2b or FGFR3 IHC positivity.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700" dirty="0">
                <a:latin typeface="+mn-lt"/>
                <a:cs typeface="Arial" panose="020B0604020202020204" pitchFamily="34" charset="0"/>
              </a:rPr>
              <a:t>Benign proliferative and secretory endometrium demonstrated consistent physiologic FGFR2b positivity in 8/8 (100%) cases, whereas FGFR3 IHC was negative in all benign controls. </a:t>
            </a:r>
          </a:p>
          <a:p>
            <a:pPr marL="457200" lvl="1" indent="0"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altLang="en-US" sz="3400" dirty="0">
              <a:latin typeface="+mn-lt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alt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3A900178-5ABF-FACD-7F72-D894DA91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0400" y="3053921"/>
            <a:ext cx="960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en-US" altLang="en-US" sz="3600" b="1" dirty="0">
                <a:solidFill>
                  <a:srgbClr val="005133"/>
                </a:solidFill>
              </a:rPr>
              <a:t>Results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182B5C-D088-06F6-0A53-1380CAED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2338" y="8270875"/>
            <a:ext cx="9231312" cy="429032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BD4D14-23BB-5683-1EDA-80B513D6F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33263"/>
              </p:ext>
            </p:extLst>
          </p:nvPr>
        </p:nvGraphicFramePr>
        <p:xfrm>
          <a:off x="22651358" y="8387198"/>
          <a:ext cx="8944166" cy="395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3304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 dirty="0">
                          <a:solidFill>
                            <a:schemeClr val="tx1"/>
                          </a:solidFill>
                        </a:rPr>
                        <a:t>Molecular Alteration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>
                          <a:solidFill>
                            <a:schemeClr val="tx1"/>
                          </a:solidFill>
                        </a:rPr>
                        <a:t>Positive FGFR2b IHC (≥2+)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>
                          <a:solidFill>
                            <a:schemeClr val="tx1"/>
                          </a:solidFill>
                        </a:rPr>
                        <a:t>Negative FGFR2b IHC (0/1+)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 dirty="0">
                          <a:solidFill>
                            <a:schemeClr val="tx1"/>
                          </a:solidFill>
                        </a:rPr>
                        <a:t>Fisher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’s </a:t>
                      </a:r>
                      <a:r>
                        <a:rPr sz="2000" dirty="0">
                          <a:solidFill>
                            <a:schemeClr val="tx1"/>
                          </a:solidFill>
                        </a:rPr>
                        <a:t>Exact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Test </a:t>
                      </a:r>
                    </a:p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sz="2000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sz="1800" i="1" dirty="0">
                          <a:solidFill>
                            <a:schemeClr val="tx1"/>
                          </a:solidFill>
                        </a:rPr>
                        <a:t>FGFR2</a:t>
                      </a:r>
                      <a:r>
                        <a:rPr sz="1800" dirty="0">
                          <a:solidFill>
                            <a:schemeClr val="tx1"/>
                          </a:solidFill>
                        </a:rPr>
                        <a:t> Altered (n=12)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6 (50%)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6 (50%)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sz="2000" dirty="0">
                          <a:solidFill>
                            <a:schemeClr val="tx1"/>
                          </a:solidFill>
                        </a:rPr>
                        <a:t>p=0.14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sz="1800" i="1" dirty="0">
                          <a:solidFill>
                            <a:schemeClr val="tx1"/>
                          </a:solidFill>
                        </a:rPr>
                        <a:t>FGFR2</a:t>
                      </a:r>
                      <a:r>
                        <a:rPr sz="1800" dirty="0">
                          <a:solidFill>
                            <a:schemeClr val="tx1"/>
                          </a:solidFill>
                        </a:rPr>
                        <a:t> Wild Type (n=35)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sz="1800">
                          <a:solidFill>
                            <a:schemeClr val="tx1"/>
                          </a:solidFill>
                        </a:rPr>
                        <a:t>8 (22.9%)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5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27 (77.1%)</a:t>
                      </a:r>
                    </a:p>
                  </a:txBody>
                  <a:tcPr marL="91445" marR="91445" marT="45715" marB="45715">
                    <a:solidFill>
                      <a:srgbClr val="E6FF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E6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6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 sz="1800" dirty="0"/>
                    </a:p>
                  </a:txBody>
                  <a:tcPr marL="91445" marR="91445" marT="45715" marB="457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 sz="1800" dirty="0"/>
                    </a:p>
                  </a:txBody>
                  <a:tcPr marL="91445" marR="91445" marT="45715" marB="457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 sz="1800" dirty="0"/>
                    </a:p>
                  </a:txBody>
                  <a:tcPr marL="91445" marR="91445" marT="45715" marB="457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 sz="1800" dirty="0"/>
                    </a:p>
                  </a:txBody>
                  <a:tcPr marL="91445" marR="91445" marT="45715" marB="4571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73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 dirty="0">
                          <a:solidFill>
                            <a:schemeClr val="tx1"/>
                          </a:solidFill>
                        </a:rPr>
                        <a:t>Molecular Alteration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 dirty="0">
                          <a:solidFill>
                            <a:schemeClr val="tx1"/>
                          </a:solidFill>
                        </a:rPr>
                        <a:t>Positive FGFR3 IHC (≥2+)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sz="2000" dirty="0">
                          <a:solidFill>
                            <a:schemeClr val="tx1"/>
                          </a:solidFill>
                        </a:rPr>
                        <a:t>Negative FGFR3 IHC (0/1+)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Fisher’s Exact Test </a:t>
                      </a:r>
                    </a:p>
                    <a:p>
                      <a:pPr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    p-value</a:t>
                      </a:r>
                    </a:p>
                  </a:txBody>
                  <a:tcPr marL="91445" marR="91445" marT="45715" marB="45715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FGFR3 Altered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</a:rPr>
                        <a:t>(n=7)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3 (43%)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4 (57%)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sz="2000" b="0" dirty="0">
                          <a:solidFill>
                            <a:schemeClr val="tx1"/>
                          </a:solidFill>
                        </a:rPr>
                        <a:t>p=0.019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FGFR3 Wild Type (n=40)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2 (5%)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783C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</a:rPr>
                        <a:t>38 (95%)</a:t>
                      </a:r>
                    </a:p>
                  </a:txBody>
                  <a:tcPr marL="91445" marR="91445" marT="45715" marB="45715">
                    <a:solidFill>
                      <a:srgbClr val="FFEB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FFE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8">
            <a:hlinkClick r:id="rId5"/>
            <a:extLst>
              <a:ext uri="{FF2B5EF4-FFF2-40B4-BE49-F238E27FC236}">
                <a16:creationId xmlns:a16="http://schemas.microsoft.com/office/drawing/2014/main" id="{10E4DDBF-12FE-26DB-4D02-466E2AE02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2338" y="17395898"/>
            <a:ext cx="9231312" cy="2592813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+mn-lt"/>
            </a:endParaRPr>
          </a:p>
          <a:p>
            <a:pPr marL="0" indent="0">
              <a:defRPr/>
            </a:pPr>
            <a:endParaRPr lang="en-US" altLang="en-US" sz="1600" dirty="0">
              <a:latin typeface="+mn-lt"/>
            </a:endParaRPr>
          </a:p>
        </p:txBody>
      </p:sp>
      <p:sp>
        <p:nvSpPr>
          <p:cNvPr id="3133" name="Text Box 18">
            <a:extLst>
              <a:ext uri="{FF2B5EF4-FFF2-40B4-BE49-F238E27FC236}">
                <a16:creationId xmlns:a16="http://schemas.microsoft.com/office/drawing/2014/main" id="{A1387155-CB09-5658-C2CD-6091225F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381" y="17405766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en-US" altLang="en-US" sz="3600" b="1" dirty="0">
                <a:solidFill>
                  <a:srgbClr val="005133"/>
                </a:solidFill>
              </a:rPr>
              <a:t>References 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79A813A-9CEF-F368-EE5E-D0115715B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016" y="18917320"/>
            <a:ext cx="1087187" cy="987849"/>
          </a:xfrm>
          <a:prstGeom prst="rect">
            <a:avLst/>
          </a:prstGeom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F5A84057-8DC1-4EDC-8AC8-FC65044B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5588" y="8270875"/>
            <a:ext cx="11990387" cy="11717587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47618"/>
            </a:solidFill>
            <a:miter lim="800000"/>
            <a:headEnd/>
            <a:tailEnd/>
          </a:ln>
        </p:spPr>
        <p:txBody>
          <a:bodyPr anchor="ctr"/>
          <a:lstStyle>
            <a:lvl1pPr marL="571500" indent="-5715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273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defTabSz="16723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defTabSz="1672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100" dirty="0">
              <a:solidFill>
                <a:prstClr val="black"/>
              </a:solidFill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15780-787C-45BB-8BF3-A1FEA685D936}"/>
              </a:ext>
            </a:extLst>
          </p:cNvPr>
          <p:cNvSpPr txBox="1"/>
          <p:nvPr/>
        </p:nvSpPr>
        <p:spPr>
          <a:xfrm>
            <a:off x="10693287" y="17867882"/>
            <a:ext cx="1150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(A) Ovarian high-grade serous carcinoma (H&amp;E, 20×) with </a:t>
            </a:r>
            <a:r>
              <a:rPr lang="en-US" sz="2400" i="1" dirty="0">
                <a:latin typeface="+mn-lt"/>
              </a:rPr>
              <a:t>FGFR3::TACC3 </a:t>
            </a:r>
            <a:r>
              <a:rPr lang="en-US" sz="2400" dirty="0">
                <a:latin typeface="+mn-lt"/>
              </a:rPr>
              <a:t>fusion, showing strong (3+) FGFR3 membranous staining (B); (C) carcinosarcoma (H&amp;E, 10×) with </a:t>
            </a:r>
            <a:r>
              <a:rPr lang="en-US" sz="2400" i="1" dirty="0">
                <a:latin typeface="+mn-lt"/>
              </a:rPr>
              <a:t>FGFR3::TACC3 </a:t>
            </a:r>
            <a:r>
              <a:rPr lang="en-US" sz="2400" dirty="0">
                <a:latin typeface="+mn-lt"/>
              </a:rPr>
              <a:t>fusion and (2+) FGFR3 immunostaining (D); (E) Endometrial serous carcinoma (H&amp;E, 10×) with </a:t>
            </a:r>
            <a:r>
              <a:rPr lang="en-US" sz="2400" i="1" dirty="0">
                <a:latin typeface="+mn-lt"/>
              </a:rPr>
              <a:t>FGFR2</a:t>
            </a:r>
            <a:r>
              <a:rPr lang="en-US" sz="2400" dirty="0">
                <a:latin typeface="+mn-lt"/>
              </a:rPr>
              <a:t> alteration exhibiting moderate (2+) FGFR2b membranous positivity (F).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20F8A-34FD-44CE-A9E1-A32B8D0A593F}"/>
              </a:ext>
            </a:extLst>
          </p:cNvPr>
          <p:cNvSpPr txBox="1"/>
          <p:nvPr/>
        </p:nvSpPr>
        <p:spPr>
          <a:xfrm>
            <a:off x="22691590" y="17744136"/>
            <a:ext cx="82958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+mn-lt"/>
              </a:rPr>
              <a:t>Gatius</a:t>
            </a:r>
            <a:r>
              <a:rPr lang="en-US" altLang="en-US" sz="1600" dirty="0">
                <a:latin typeface="+mn-lt"/>
              </a:rPr>
              <a:t> S, Velasco A, </a:t>
            </a:r>
            <a:r>
              <a:rPr lang="en-US" altLang="en-US" sz="1600" dirty="0" err="1">
                <a:latin typeface="+mn-lt"/>
              </a:rPr>
              <a:t>Azueta</a:t>
            </a:r>
            <a:r>
              <a:rPr lang="en-US" altLang="en-US" sz="1600" dirty="0">
                <a:latin typeface="+mn-lt"/>
              </a:rPr>
              <a:t> A, </a:t>
            </a:r>
            <a:r>
              <a:rPr lang="en-US" altLang="en-US" sz="1600" dirty="0" err="1">
                <a:latin typeface="+mn-lt"/>
              </a:rPr>
              <a:t>Santacana</a:t>
            </a:r>
            <a:r>
              <a:rPr lang="en-US" altLang="en-US" sz="1600" dirty="0">
                <a:latin typeface="+mn-lt"/>
              </a:rPr>
              <a:t> M, </a:t>
            </a:r>
            <a:r>
              <a:rPr lang="en-US" altLang="en-US" sz="1600" dirty="0" err="1">
                <a:latin typeface="+mn-lt"/>
              </a:rPr>
              <a:t>Pallares</a:t>
            </a:r>
            <a:r>
              <a:rPr lang="en-US" altLang="en-US" sz="1600" dirty="0">
                <a:latin typeface="+mn-lt"/>
              </a:rPr>
              <a:t> J, Valls J, </a:t>
            </a:r>
            <a:r>
              <a:rPr lang="en-US" altLang="en-US" sz="1600" dirty="0" err="1">
                <a:latin typeface="+mn-lt"/>
              </a:rPr>
              <a:t>Dolcet</a:t>
            </a:r>
            <a:r>
              <a:rPr lang="en-US" altLang="en-US" sz="1600" dirty="0">
                <a:latin typeface="+mn-lt"/>
              </a:rPr>
              <a:t> X, Prat J, Matias-</a:t>
            </a:r>
            <a:r>
              <a:rPr lang="en-US" altLang="en-US" sz="1600" dirty="0" err="1">
                <a:latin typeface="+mn-lt"/>
              </a:rPr>
              <a:t>Guiu</a:t>
            </a:r>
            <a:r>
              <a:rPr lang="en-US" altLang="en-US" sz="1600" dirty="0">
                <a:latin typeface="+mn-lt"/>
              </a:rPr>
              <a:t> X. FGFR2 alterations in endometrial carcinoma. Mod </a:t>
            </a:r>
            <a:r>
              <a:rPr lang="en-US" altLang="en-US" sz="1600" dirty="0" err="1">
                <a:latin typeface="+mn-lt"/>
              </a:rPr>
              <a:t>Pathol</a:t>
            </a:r>
            <a:r>
              <a:rPr lang="en-US" altLang="en-US" sz="1600" dirty="0">
                <a:latin typeface="+mn-lt"/>
              </a:rPr>
              <a:t>. 2011 Nov;24(11):1500-10. </a:t>
            </a:r>
            <a:r>
              <a:rPr lang="en-US" altLang="en-US" sz="1600" dirty="0" err="1">
                <a:latin typeface="+mn-lt"/>
              </a:rPr>
              <a:t>doi</a:t>
            </a:r>
            <a:r>
              <a:rPr lang="en-US" altLang="en-US" sz="1600" dirty="0">
                <a:latin typeface="+mn-lt"/>
              </a:rPr>
              <a:t>: 10.1038/modpathol.2011.110. </a:t>
            </a:r>
            <a:r>
              <a:rPr lang="en-US" altLang="en-US" sz="1600" dirty="0" err="1">
                <a:latin typeface="+mn-lt"/>
              </a:rPr>
              <a:t>Epub</a:t>
            </a:r>
            <a:r>
              <a:rPr lang="en-US" altLang="en-US" sz="1600" dirty="0">
                <a:latin typeface="+mn-lt"/>
              </a:rPr>
              <a:t> 2011 Jul 1. PMID: 21725289.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Jafari P, Forrest ME, Segal J, Wang P, </a:t>
            </a:r>
            <a:r>
              <a:rPr lang="en-US" altLang="en-US" sz="1600" dirty="0" err="1">
                <a:latin typeface="+mn-lt"/>
              </a:rPr>
              <a:t>Tjota</a:t>
            </a:r>
            <a:r>
              <a:rPr lang="en-US" altLang="en-US" sz="1600" dirty="0">
                <a:latin typeface="+mn-lt"/>
              </a:rPr>
              <a:t> MY. Pan-Cancer Molecular Biomarkers: Practical Considerations for the Surgical Pathologist. Mod </a:t>
            </a:r>
            <a:r>
              <a:rPr lang="en-US" altLang="en-US" sz="1600" dirty="0" err="1">
                <a:latin typeface="+mn-lt"/>
              </a:rPr>
              <a:t>Pathol</a:t>
            </a:r>
            <a:r>
              <a:rPr lang="en-US" altLang="en-US" sz="1600" dirty="0">
                <a:latin typeface="+mn-lt"/>
              </a:rPr>
              <a:t>. 2025 Jun;38(6):100752. </a:t>
            </a:r>
            <a:r>
              <a:rPr lang="en-US" altLang="en-US" sz="1600" dirty="0" err="1">
                <a:latin typeface="+mn-lt"/>
              </a:rPr>
              <a:t>doi</a:t>
            </a:r>
            <a:r>
              <a:rPr lang="en-US" altLang="en-US" sz="1600" dirty="0">
                <a:latin typeface="+mn-lt"/>
              </a:rPr>
              <a:t>: 10.1016/j.modpat.2025.100752. </a:t>
            </a:r>
            <a:r>
              <a:rPr lang="en-US" altLang="en-US" sz="1600" dirty="0" err="1">
                <a:latin typeface="+mn-lt"/>
              </a:rPr>
              <a:t>Epub</a:t>
            </a:r>
            <a:r>
              <a:rPr lang="en-US" altLang="en-US" sz="1600" dirty="0">
                <a:latin typeface="+mn-lt"/>
              </a:rPr>
              <a:t> 2025 Mar 7. Erratum in: Mod </a:t>
            </a:r>
            <a:r>
              <a:rPr lang="en-US" altLang="en-US" sz="1600" dirty="0" err="1">
                <a:latin typeface="+mn-lt"/>
              </a:rPr>
              <a:t>Pathol</a:t>
            </a:r>
            <a:r>
              <a:rPr lang="en-US" altLang="en-US" sz="1600" dirty="0">
                <a:latin typeface="+mn-lt"/>
              </a:rPr>
              <a:t>. 2025 Jun;38(6):100773. </a:t>
            </a:r>
            <a:r>
              <a:rPr lang="en-US" altLang="en-US" sz="1600" dirty="0" err="1">
                <a:latin typeface="+mn-lt"/>
              </a:rPr>
              <a:t>doi</a:t>
            </a:r>
            <a:r>
              <a:rPr lang="en-US" altLang="en-US" sz="1600" dirty="0">
                <a:latin typeface="+mn-lt"/>
              </a:rPr>
              <a:t>: 10.1016/j.modpat.2025.100773. PMID: 40058460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924AE-D9A7-4BA4-A31D-86DD8BED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3287" y="8456639"/>
            <a:ext cx="11503137" cy="9241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898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TimesNewRomanPSMT</vt:lpstr>
      <vt:lpstr>Office Theme</vt:lpstr>
      <vt:lpstr>PowerPoint Presentation</vt:lpstr>
    </vt:vector>
  </TitlesOfParts>
  <Company>Miller School Of Medicine (University Of Miami)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praposo</dc:creator>
  <cp:lastModifiedBy>Erin Corrales</cp:lastModifiedBy>
  <cp:revision>671</cp:revision>
  <dcterms:created xsi:type="dcterms:W3CDTF">2008-12-01T20:34:34Z</dcterms:created>
  <dcterms:modified xsi:type="dcterms:W3CDTF">2025-12-03T20:51:34Z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Llanos, Cesar A</vt:lpwstr>
  </property>
  <property fmtid="{D5CDD505-2E9C-101B-9397-08002B2CF9AE}" pid="3" name="display_urn:schemas-microsoft-com:office:office#Author">
    <vt:lpwstr>Llanos, Cesar A</vt:lpwstr>
  </property>
</Properties>
</file>